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434" r:id="rId3"/>
    <p:sldId id="416" r:id="rId4"/>
    <p:sldId id="418" r:id="rId5"/>
    <p:sldId id="437" r:id="rId6"/>
    <p:sldId id="419" r:id="rId7"/>
    <p:sldId id="420" r:id="rId8"/>
    <p:sldId id="421" r:id="rId9"/>
    <p:sldId id="422" r:id="rId10"/>
    <p:sldId id="424" r:id="rId11"/>
    <p:sldId id="423" r:id="rId12"/>
    <p:sldId id="425" r:id="rId13"/>
    <p:sldId id="426" r:id="rId14"/>
    <p:sldId id="427" r:id="rId15"/>
    <p:sldId id="428" r:id="rId16"/>
    <p:sldId id="429" r:id="rId17"/>
    <p:sldId id="430" r:id="rId18"/>
    <p:sldId id="431" r:id="rId19"/>
    <p:sldId id="432" r:id="rId20"/>
    <p:sldId id="433" r:id="rId21"/>
    <p:sldId id="435" r:id="rId22"/>
    <p:sldId id="439" r:id="rId23"/>
    <p:sldId id="436" r:id="rId24"/>
    <p:sldId id="438"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18" autoAdjust="0"/>
    <p:restoredTop sz="77855"/>
  </p:normalViewPr>
  <p:slideViewPr>
    <p:cSldViewPr>
      <p:cViewPr varScale="1">
        <p:scale>
          <a:sx n="153" d="100"/>
          <a:sy n="153" d="100"/>
        </p:scale>
        <p:origin x="184" y="3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10/21/22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6</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18</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23</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2808438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341259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151114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10/21/22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9209EB-A4A6-FC44-87CD-609D2CD1B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
            <a:ext cx="8759861" cy="6375582"/>
          </a:xfrm>
          <a:prstGeom prst="rect">
            <a:avLst/>
          </a:prstGeom>
        </p:spPr>
      </p:pic>
    </p:spTree>
    <p:extLst>
      <p:ext uri="{BB962C8B-B14F-4D97-AF65-F5344CB8AC3E}">
        <p14:creationId xmlns:p14="http://schemas.microsoft.com/office/powerpoint/2010/main" val="311476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0432FF"/>
                </a:solidFill>
              </a:rPr>
              <a:t>filter(compensation,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filter(compensation,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2ABC938-C499-804B-84CA-A5ACE8CEC770}"/>
              </a:ext>
            </a:extLst>
          </p:cNvPr>
          <p:cNvPicPr>
            <a:picLocks noChangeAspect="1"/>
          </p:cNvPicPr>
          <p:nvPr/>
        </p:nvPicPr>
        <p:blipFill>
          <a:blip r:embed="rId3"/>
          <a:stretch>
            <a:fillRect/>
          </a:stretch>
        </p:blipFill>
        <p:spPr>
          <a:xfrm>
            <a:off x="5581650" y="23682"/>
            <a:ext cx="3562350" cy="920880"/>
          </a:xfrm>
          <a:prstGeom prst="rect">
            <a:avLst/>
          </a:prstGeom>
        </p:spPr>
      </p:pic>
    </p:spTree>
    <p:extLst>
      <p:ext uri="{BB962C8B-B14F-4D97-AF65-F5344CB8AC3E}">
        <p14:creationId xmlns:p14="http://schemas.microsoft.com/office/powerpoint/2010/main" val="383537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432FF"/>
                </a:solidFill>
              </a:rPr>
              <a:t># my first </a:t>
            </a:r>
            <a:r>
              <a:rPr lang="en-US" sz="1200" dirty="0" err="1">
                <a:solidFill>
                  <a:srgbClr val="0432FF"/>
                </a:solidFill>
              </a:rPr>
              <a:t>dplyr</a:t>
            </a:r>
            <a:r>
              <a:rPr lang="en-US" sz="1200" dirty="0">
                <a:solidFill>
                  <a:srgbClr val="0432FF"/>
                </a:solidFill>
              </a:rPr>
              <a:t> script; Name, Date, etc.</a:t>
            </a:r>
          </a:p>
          <a:p>
            <a:pPr marL="0" indent="0">
              <a:buNone/>
            </a:pPr>
            <a:endParaRPr lang="en-US" sz="1200" dirty="0">
              <a:solidFill>
                <a:srgbClr val="0432FF"/>
              </a:solidFill>
            </a:endParaRPr>
          </a:p>
          <a:p>
            <a:pPr marL="0" indent="0">
              <a:buNone/>
            </a:pPr>
            <a:r>
              <a:rPr lang="en-US" sz="1200" dirty="0">
                <a:solidFill>
                  <a:srgbClr val="0432FF"/>
                </a:solidFill>
              </a:rPr>
              <a:t># clear R's brain; not necessary if using a </a:t>
            </a:r>
            <a:r>
              <a:rPr lang="en-US" sz="1200" dirty="0" err="1">
                <a:solidFill>
                  <a:srgbClr val="0432FF"/>
                </a:solidFill>
              </a:rPr>
              <a:t>Rstudio</a:t>
            </a:r>
            <a:r>
              <a:rPr lang="en-US" sz="1200" dirty="0">
                <a:solidFill>
                  <a:srgbClr val="0432FF"/>
                </a:solidFill>
              </a:rPr>
              <a:t> Project</a:t>
            </a:r>
          </a:p>
          <a:p>
            <a:pPr marL="0" indent="0">
              <a:buNone/>
            </a:pPr>
            <a:r>
              <a:rPr lang="en-US" sz="1200" dirty="0" err="1">
                <a:solidFill>
                  <a:srgbClr val="0432FF"/>
                </a:solidFill>
              </a:rPr>
              <a:t>rm</a:t>
            </a:r>
            <a:r>
              <a:rPr lang="en-US" sz="1200" dirty="0">
                <a:solidFill>
                  <a:srgbClr val="0432FF"/>
                </a:solidFill>
              </a:rPr>
              <a:t>(list=ls())</a:t>
            </a:r>
          </a:p>
          <a:p>
            <a:pPr marL="0" indent="0">
              <a:buNone/>
            </a:pPr>
            <a:endParaRPr lang="en-US" sz="1200" dirty="0">
              <a:solidFill>
                <a:srgbClr val="0432FF"/>
              </a:solidFill>
            </a:endParaRPr>
          </a:p>
          <a:p>
            <a:pPr marL="0" indent="0">
              <a:buNone/>
            </a:pPr>
            <a:r>
              <a:rPr lang="en-US" sz="1200" dirty="0">
                <a:solidFill>
                  <a:srgbClr val="0432FF"/>
                </a:solidFill>
              </a:rPr>
              <a:t># libraries I need for this script (no need to install...)</a:t>
            </a:r>
          </a:p>
          <a:p>
            <a:pPr marL="0" indent="0">
              <a:buNone/>
            </a:pPr>
            <a:r>
              <a:rPr lang="en-US" sz="1200" dirty="0">
                <a:solidFill>
                  <a:srgbClr val="0432FF"/>
                </a:solidFill>
              </a:rPr>
              <a:t>library(</a:t>
            </a:r>
            <a:r>
              <a:rPr lang="en-US" sz="1200" dirty="0" err="1">
                <a:solidFill>
                  <a:srgbClr val="0432FF"/>
                </a:solidFill>
              </a:rPr>
              <a:t>dplyr</a:t>
            </a:r>
            <a:r>
              <a:rPr lang="en-US" sz="1200" dirty="0">
                <a:solidFill>
                  <a:srgbClr val="0432FF"/>
                </a:solidFill>
              </a:rPr>
              <a:t>)</a:t>
            </a:r>
          </a:p>
          <a:p>
            <a:pPr marL="0" indent="0">
              <a:buNone/>
            </a:pPr>
            <a:r>
              <a:rPr lang="en-US" sz="1200" dirty="0">
                <a:solidFill>
                  <a:srgbClr val="0432FF"/>
                </a:solidFill>
              </a:rPr>
              <a:t>library(ggplot2)</a:t>
            </a:r>
          </a:p>
          <a:p>
            <a:pPr marL="0" indent="0">
              <a:buNone/>
            </a:pPr>
            <a:endParaRPr lang="en-US" sz="1200" dirty="0">
              <a:solidFill>
                <a:srgbClr val="0432FF"/>
              </a:solidFill>
            </a:endParaRPr>
          </a:p>
          <a:p>
            <a:pPr marL="0" indent="0">
              <a:buNone/>
            </a:pPr>
            <a:r>
              <a:rPr lang="en-US" sz="1200" dirty="0">
                <a:solidFill>
                  <a:srgbClr val="0432FF"/>
                </a:solidFill>
              </a:rPr>
              <a:t># get the data</a:t>
            </a:r>
          </a:p>
          <a:p>
            <a:pPr marL="0" indent="0">
              <a:buNone/>
            </a:pPr>
            <a:r>
              <a:rPr lang="en-US" sz="1200" dirty="0">
                <a:solidFill>
                  <a:srgbClr val="0432FF"/>
                </a:solidFill>
              </a:rPr>
              <a:t>compensation &lt;- </a:t>
            </a:r>
            <a:r>
              <a:rPr lang="en-US" sz="1200" dirty="0" err="1">
                <a:solidFill>
                  <a:srgbClr val="0432FF"/>
                </a:solidFill>
              </a:rPr>
              <a:t>read.csv</a:t>
            </a:r>
            <a:r>
              <a:rPr lang="en-US" sz="1200" dirty="0">
                <a:solidFill>
                  <a:srgbClr val="0432FF"/>
                </a:solidFill>
              </a:rPr>
              <a:t>('</a:t>
            </a:r>
            <a:r>
              <a:rPr lang="en-US" sz="1200" dirty="0" err="1">
                <a:solidFill>
                  <a:srgbClr val="0432FF"/>
                </a:solidFill>
              </a:rPr>
              <a:t>compensation.csv</a:t>
            </a:r>
            <a:r>
              <a:rPr lang="en-US" sz="1200" dirty="0">
                <a:solidFill>
                  <a:srgbClr val="0432FF"/>
                </a:solidFill>
              </a:rPr>
              <a:t>’)</a:t>
            </a:r>
          </a:p>
          <a:p>
            <a:pPr marL="0" indent="0">
              <a:buNone/>
            </a:pPr>
            <a:endParaRPr lang="en-US" sz="1200" dirty="0">
              <a:solidFill>
                <a:srgbClr val="0432FF"/>
              </a:solidFill>
            </a:endParaRPr>
          </a:p>
          <a:p>
            <a:pPr marL="0" indent="0">
              <a:buNone/>
            </a:pPr>
            <a:r>
              <a:rPr lang="en-US" sz="1200" dirty="0">
                <a:solidFill>
                  <a:srgbClr val="0432FF"/>
                </a:solidFill>
              </a:rPr>
              <a:t># quick summary</a:t>
            </a:r>
          </a:p>
          <a:p>
            <a:pPr marL="0" indent="0">
              <a:buNone/>
            </a:pPr>
            <a:r>
              <a:rPr lang="en-US" sz="1200" dirty="0">
                <a:solidFill>
                  <a:srgbClr val="0432FF"/>
                </a:solidFill>
              </a:rPr>
              <a:t>summary(compensation)</a:t>
            </a:r>
          </a:p>
          <a:p>
            <a:pPr marL="0" indent="0">
              <a:buNone/>
            </a:pPr>
            <a:endParaRPr lang="en-US" sz="1200" dirty="0">
              <a:solidFill>
                <a:srgbClr val="0432FF"/>
              </a:solidFill>
            </a:endParaRPr>
          </a:p>
          <a:p>
            <a:pPr marL="0" indent="0">
              <a:buNone/>
            </a:pPr>
            <a:r>
              <a:rPr lang="en-US" sz="1200" dirty="0">
                <a:solidFill>
                  <a:srgbClr val="0432FF"/>
                </a:solidFill>
              </a:rPr>
              <a:t># using </a:t>
            </a:r>
            <a:r>
              <a:rPr lang="en-US" sz="1200" dirty="0" err="1">
                <a:solidFill>
                  <a:srgbClr val="0432FF"/>
                </a:solidFill>
              </a:rPr>
              <a:t>dplyr</a:t>
            </a:r>
            <a:r>
              <a:rPr lang="en-US" sz="1200" dirty="0">
                <a:solidFill>
                  <a:srgbClr val="0432FF"/>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432FF"/>
                </a:solidFill>
              </a:rPr>
              <a:t># columns</a:t>
            </a:r>
          </a:p>
          <a:p>
            <a:pPr marL="0" indent="0">
              <a:buNone/>
            </a:pPr>
            <a:r>
              <a:rPr lang="en-US" sz="1200" dirty="0">
                <a:solidFill>
                  <a:srgbClr val="0432FF"/>
                </a:solidFill>
              </a:rPr>
              <a:t>select(compensation, Fruit) # gets the Fruit column</a:t>
            </a:r>
          </a:p>
          <a:p>
            <a:pPr marL="0" indent="0">
              <a:buNone/>
            </a:pPr>
            <a:r>
              <a:rPr lang="en-US" sz="1200" dirty="0">
                <a:solidFill>
                  <a:srgbClr val="0432FF"/>
                </a:solidFill>
              </a:rPr>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432FF"/>
                </a:solidFill>
              </a:rPr>
              <a:t># rows</a:t>
            </a:r>
          </a:p>
          <a:p>
            <a:pPr marL="0" indent="0">
              <a:buNone/>
            </a:pPr>
            <a:r>
              <a:rPr lang="en-US" sz="1200" dirty="0">
                <a:solidFill>
                  <a:srgbClr val="0432FF"/>
                </a:solidFill>
              </a:rPr>
              <a:t>slice(compensation, c(2,3,10)) # get 2nd, 3rd &amp; 10th rows</a:t>
            </a:r>
          </a:p>
          <a:p>
            <a:pPr marL="0" indent="0">
              <a:buNone/>
            </a:pPr>
            <a:endParaRPr lang="en-US" sz="1200" dirty="0">
              <a:solidFill>
                <a:srgbClr val="0432FF"/>
              </a:solidFill>
            </a:endParaRPr>
          </a:p>
          <a:p>
            <a:pPr marL="0" indent="0">
              <a:buNone/>
            </a:pPr>
            <a:r>
              <a:rPr lang="en-US" sz="1200" dirty="0">
                <a:solidFill>
                  <a:srgbClr val="0432FF"/>
                </a:solidFill>
              </a:rPr>
              <a:t># gets rows for each condition, and assigns to an object</a:t>
            </a:r>
          </a:p>
          <a:p>
            <a:pPr marL="0" indent="0">
              <a:buNone/>
            </a:pPr>
            <a:r>
              <a:rPr lang="en-US" sz="1200" dirty="0" err="1">
                <a:solidFill>
                  <a:srgbClr val="0432FF"/>
                </a:solidFill>
              </a:rPr>
              <a:t>lo_hi_fruit</a:t>
            </a:r>
            <a:r>
              <a:rPr lang="en-US" sz="1200" dirty="0">
                <a:solidFill>
                  <a:srgbClr val="0432FF"/>
                </a:solidFill>
              </a:rPr>
              <a:t> &lt;- filter(compensation, Fruit &gt; 80 | Fruit &lt; 20)</a:t>
            </a:r>
          </a:p>
          <a:p>
            <a:pPr marL="0" indent="0">
              <a:buNone/>
            </a:pPr>
            <a:endParaRPr lang="en-US" sz="1200" dirty="0">
              <a:solidFill>
                <a:srgbClr val="0432FF"/>
              </a:solidFill>
            </a:endParaRPr>
          </a:p>
          <a:p>
            <a:pPr marL="0" indent="0">
              <a:buNone/>
            </a:pPr>
            <a:r>
              <a:rPr lang="en-US" sz="1200" dirty="0">
                <a:solidFill>
                  <a:srgbClr val="0432FF"/>
                </a:solidFill>
              </a:rPr>
              <a:t># run this to see what the above line 'saved' for later use.</a:t>
            </a:r>
          </a:p>
          <a:p>
            <a:pPr marL="0" indent="0">
              <a:buNone/>
            </a:pPr>
            <a:r>
              <a:rPr lang="en-US" sz="1200" dirty="0" err="1">
                <a:solidFill>
                  <a:srgbClr val="0432FF"/>
                </a:solidFill>
              </a:rPr>
              <a:t>lo_hi_fruit</a:t>
            </a:r>
            <a:endParaRPr lang="en-US" sz="1200" dirty="0">
              <a:solidFill>
                <a:srgbClr val="0432FF"/>
              </a:solidFill>
            </a:endParaRPr>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currently?</a:t>
            </a:r>
          </a:p>
          <a:p>
            <a:pPr marL="0" indent="0">
              <a:buNone/>
            </a:pPr>
            <a:r>
              <a:rPr lang="en-US" dirty="0">
                <a:solidFill>
                  <a:srgbClr val="0432FF"/>
                </a:solidFill>
              </a:rPr>
              <a:t>head(compensation)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mutate(compensation, </a:t>
            </a:r>
            <a:r>
              <a:rPr lang="en-US" dirty="0" err="1">
                <a:solidFill>
                  <a:srgbClr val="0432FF"/>
                </a:solidFill>
              </a:rPr>
              <a:t>logFruit</a:t>
            </a:r>
            <a:r>
              <a:rPr lang="en-US" dirty="0">
                <a:solidFill>
                  <a:srgbClr val="0432FF"/>
                </a:solidFill>
              </a:rPr>
              <a:t> = log(Fruit))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0432FF"/>
                </a:solidFill>
              </a:rPr>
              <a:t>head(compensation)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lnSpcReduction="10000"/>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0432FF"/>
                </a:solidFill>
              </a:rPr>
              <a:t>arrange(compensation, Fruit) </a:t>
            </a:r>
            <a:r>
              <a:rPr lang="en-US" dirty="0"/>
              <a:t>#default is ascending</a:t>
            </a:r>
          </a:p>
          <a:p>
            <a:pPr marL="0" indent="0">
              <a:buNone/>
            </a:pPr>
            <a:r>
              <a:rPr lang="en-US" dirty="0">
                <a:solidFill>
                  <a:srgbClr val="0432FF"/>
                </a:solidFill>
              </a:rPr>
              <a:t>arrange(compensation, -Fruit) </a:t>
            </a:r>
            <a:r>
              <a:rPr lang="en-US" dirty="0"/>
              <a:t>#sorts descending order</a:t>
            </a:r>
          </a:p>
          <a:p>
            <a:pPr marL="0" indent="0">
              <a:buNone/>
            </a:pPr>
            <a:endParaRPr lang="en-US" dirty="0"/>
          </a:p>
          <a:p>
            <a:r>
              <a:rPr lang="en-US" dirty="0"/>
              <a:t>Can sort by multiple criteria</a:t>
            </a:r>
          </a:p>
          <a:p>
            <a:pPr marL="0" indent="0">
              <a:buNone/>
            </a:pPr>
            <a:r>
              <a:rPr lang="en-US" dirty="0">
                <a:solidFill>
                  <a:srgbClr val="0432FF"/>
                </a:solidFill>
              </a:rPr>
              <a:t>arrange(compensation, Grazing, Fruit)</a:t>
            </a:r>
          </a:p>
          <a:p>
            <a:pPr marL="0" indent="0">
              <a:buNone/>
            </a:pPr>
            <a:r>
              <a:rPr lang="en-US" dirty="0">
                <a:solidFill>
                  <a:srgbClr val="0432FF"/>
                </a:solidFill>
              </a:rPr>
              <a:t>	</a:t>
            </a:r>
            <a:r>
              <a:rPr lang="en-US" dirty="0"/>
              <a:t>#sorts </a:t>
            </a:r>
            <a:r>
              <a:rPr lang="en-US" dirty="0">
                <a:solidFill>
                  <a:srgbClr val="00B050"/>
                </a:solidFill>
              </a:rPr>
              <a:t>Grazed</a:t>
            </a:r>
            <a:r>
              <a:rPr lang="en-US" dirty="0">
                <a:solidFill>
                  <a:srgbClr val="0432FF"/>
                </a:solidFill>
              </a:rPr>
              <a:t> </a:t>
            </a:r>
            <a:r>
              <a:rPr lang="en-US" dirty="0"/>
              <a:t>group from L-H, </a:t>
            </a:r>
            <a:r>
              <a:rPr lang="en-US" b="1" i="1" dirty="0"/>
              <a:t>then</a:t>
            </a:r>
            <a:r>
              <a:rPr lang="en-US" dirty="0"/>
              <a:t> </a:t>
            </a:r>
            <a:r>
              <a:rPr lang="en-US" dirty="0" err="1">
                <a:solidFill>
                  <a:srgbClr val="00B050"/>
                </a:solidFill>
              </a:rPr>
              <a:t>Ungrazed</a:t>
            </a:r>
            <a:r>
              <a:rPr lang="en-US" dirty="0">
                <a:solidFill>
                  <a:srgbClr val="0432FF"/>
                </a:solidFill>
              </a:rPr>
              <a:t> </a:t>
            </a:r>
            <a:r>
              <a:rPr lang="en-US" dirty="0"/>
              <a:t>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867400"/>
          </a:xfrm>
        </p:spPr>
        <p:txBody>
          <a:bodyPr>
            <a:normAutofit/>
          </a:bodyPr>
          <a:lstStyle/>
          <a:p>
            <a:r>
              <a:rPr lang="en-US" dirty="0"/>
              <a:t>In R, the pipe command is </a:t>
            </a:r>
            <a:r>
              <a:rPr lang="en-US" dirty="0">
                <a:solidFill>
                  <a:srgbClr val="0432FF"/>
                </a:solidFill>
              </a:rPr>
              <a:t>%&gt;%</a:t>
            </a:r>
            <a:r>
              <a:rPr lang="en-US" dirty="0"/>
              <a:t>. You can read this like ‘put the answer of the left-hand command into the function on the right’.</a:t>
            </a:r>
          </a:p>
          <a:p>
            <a:r>
              <a:rPr lang="en-US" dirty="0"/>
              <a:t>Becomes a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a:t>
            </a:r>
          </a:p>
          <a:p>
            <a:pPr marL="0" indent="0">
              <a:buNone/>
            </a:pPr>
            <a:r>
              <a:rPr lang="en-US" dirty="0"/>
              <a:t>2. Provide mathematical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a:t>
            </a:r>
            <a:r>
              <a:rPr lang="en-US" b="1" i="1" dirty="0"/>
              <a:t>Method 1</a:t>
            </a:r>
            <a:r>
              <a:rPr lang="en-US" i="1" dirty="0"/>
              <a:t>: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r>
              <a:rPr lang="en-US" dirty="0"/>
              <a: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 </a:t>
            </a:r>
          </a:p>
          <a:p>
            <a:r>
              <a:rPr lang="en-US" dirty="0"/>
              <a:t>For 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914400"/>
            <a:ext cx="8377247" cy="4529365"/>
          </a:xfrm>
          <a:prstGeom prst="rect">
            <a:avLst/>
          </a:prstGeom>
        </p:spPr>
      </p:pic>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198438"/>
            <a:ext cx="8382000" cy="944562"/>
          </a:xfrm>
        </p:spPr>
        <p:txBody>
          <a:bodyPr>
            <a:normAutofit fontScale="90000"/>
          </a:bodyPr>
          <a:lstStyle/>
          <a:p>
            <a:r>
              <a:rPr lang="en-US" i="1" dirty="0"/>
              <a:t>Summary Stats: </a:t>
            </a:r>
            <a:r>
              <a:rPr lang="en-US" b="1" i="1" dirty="0"/>
              <a:t>Method 2</a:t>
            </a:r>
            <a:r>
              <a:rPr lang="en-US" i="1" dirty="0"/>
              <a:t>: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a:t>
            </a:r>
            <a:r>
              <a:rPr lang="en-US" dirty="0">
                <a:solidFill>
                  <a:srgbClr val="C00000"/>
                </a:solidFill>
              </a:rPr>
              <a:t>n</a:t>
            </a:r>
            <a:r>
              <a:rPr lang="en-US" dirty="0">
                <a:solidFill>
                  <a:srgbClr val="0432FF"/>
                </a:solidFill>
              </a:rPr>
              <a:t>(),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typical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1D9D-F18F-F819-5F02-1240911920DC}"/>
              </a:ext>
            </a:extLst>
          </p:cNvPr>
          <p:cNvSpPr>
            <a:spLocks noGrp="1"/>
          </p:cNvSpPr>
          <p:nvPr>
            <p:ph type="title"/>
          </p:nvPr>
        </p:nvSpPr>
        <p:spPr>
          <a:xfrm>
            <a:off x="152400" y="379700"/>
            <a:ext cx="3124200" cy="715962"/>
          </a:xfrm>
        </p:spPr>
        <p:txBody>
          <a:bodyPr>
            <a:normAutofit/>
          </a:bodyPr>
          <a:lstStyle/>
          <a:p>
            <a:pPr algn="l"/>
            <a:r>
              <a:rPr lang="en-US" dirty="0"/>
              <a:t>Lets Practice. </a:t>
            </a:r>
          </a:p>
        </p:txBody>
      </p:sp>
      <p:sp>
        <p:nvSpPr>
          <p:cNvPr id="3" name="Content Placeholder 2">
            <a:extLst>
              <a:ext uri="{FF2B5EF4-FFF2-40B4-BE49-F238E27FC236}">
                <a16:creationId xmlns:a16="http://schemas.microsoft.com/office/drawing/2014/main" id="{A21A4A8B-009D-596F-0967-A20F36EC68EE}"/>
              </a:ext>
            </a:extLst>
          </p:cNvPr>
          <p:cNvSpPr>
            <a:spLocks noGrp="1"/>
          </p:cNvSpPr>
          <p:nvPr>
            <p:ph idx="1"/>
          </p:nvPr>
        </p:nvSpPr>
        <p:spPr>
          <a:xfrm>
            <a:off x="457200" y="1515820"/>
            <a:ext cx="8229600" cy="5111578"/>
          </a:xfrm>
        </p:spPr>
        <p:txBody>
          <a:bodyPr>
            <a:normAutofit fontScale="92500" lnSpcReduction="10000"/>
          </a:bodyPr>
          <a:lstStyle/>
          <a:p>
            <a:r>
              <a:rPr lang="en-US" dirty="0"/>
              <a:t>First, we need to make a new Project folder. You have been successful when a .</a:t>
            </a:r>
            <a:r>
              <a:rPr lang="en-US" dirty="0" err="1"/>
              <a:t>Rproj</a:t>
            </a:r>
            <a:r>
              <a:rPr lang="en-US" dirty="0"/>
              <a:t> file is listed in the folder contents (files tab of lower right panel).</a:t>
            </a:r>
          </a:p>
          <a:p>
            <a:r>
              <a:rPr lang="en-US" dirty="0"/>
              <a:t>Make a new script file (.R) and save it in the project folder</a:t>
            </a:r>
          </a:p>
          <a:p>
            <a:r>
              <a:rPr lang="en-US" dirty="0"/>
              <a:t>Load the </a:t>
            </a:r>
            <a:r>
              <a:rPr lang="en-US" i="1" dirty="0" err="1"/>
              <a:t>dplyR</a:t>
            </a:r>
            <a:r>
              <a:rPr lang="en-US" dirty="0"/>
              <a:t> library by putting it at the top of the script as one of the first commands.</a:t>
            </a:r>
          </a:p>
          <a:p>
            <a:pPr marL="457200" lvl="1" indent="0">
              <a:buNone/>
            </a:pPr>
            <a:r>
              <a:rPr lang="en-US" dirty="0">
                <a:solidFill>
                  <a:srgbClr val="0432FF"/>
                </a:solidFill>
              </a:rPr>
              <a:t>#C.M. Gienger</a:t>
            </a:r>
          </a:p>
          <a:p>
            <a:pPr marL="457200" lvl="1" indent="0">
              <a:buNone/>
            </a:pPr>
            <a:r>
              <a:rPr lang="en-US" dirty="0">
                <a:solidFill>
                  <a:srgbClr val="0432FF"/>
                </a:solidFill>
              </a:rPr>
              <a:t>#My sweet sweet practice script</a:t>
            </a:r>
          </a:p>
          <a:p>
            <a:pPr marL="457200" lvl="1" indent="0">
              <a:buNone/>
            </a:pPr>
            <a:r>
              <a:rPr lang="en-US" dirty="0">
                <a:solidFill>
                  <a:srgbClr val="0432FF"/>
                </a:solidFill>
              </a:rPr>
              <a:t>library(</a:t>
            </a:r>
            <a:r>
              <a:rPr lang="en-US" dirty="0" err="1">
                <a:solidFill>
                  <a:srgbClr val="0432FF"/>
                </a:solidFill>
              </a:rPr>
              <a:t>dplyr</a:t>
            </a:r>
            <a:r>
              <a:rPr lang="en-US" dirty="0">
                <a:solidFill>
                  <a:srgbClr val="0432FF"/>
                </a:solidFill>
              </a:rPr>
              <a:t>)</a:t>
            </a:r>
            <a:endParaRPr lang="en-US" dirty="0"/>
          </a:p>
          <a:p>
            <a:pPr marL="514350" indent="-457200"/>
            <a:r>
              <a:rPr lang="en-US" dirty="0"/>
              <a:t>Type the commands in order to produce a completely repeatable workflow. Lets get a look at the data...</a:t>
            </a:r>
          </a:p>
          <a:p>
            <a:pPr marL="457200" lvl="1" indent="0">
              <a:buNone/>
            </a:pPr>
            <a:r>
              <a:rPr lang="en-US" dirty="0" err="1">
                <a:solidFill>
                  <a:srgbClr val="0432FF"/>
                </a:solidFill>
              </a:rPr>
              <a:t>mtcars</a:t>
            </a:r>
            <a:endParaRPr lang="en-US" dirty="0">
              <a:solidFill>
                <a:srgbClr val="0432FF"/>
              </a:solidFill>
            </a:endParaRPr>
          </a:p>
        </p:txBody>
      </p:sp>
      <p:pic>
        <p:nvPicPr>
          <p:cNvPr id="5" name="Picture 4" descr="Graphical user interface, text, application&#10;&#10;Description automatically generated">
            <a:extLst>
              <a:ext uri="{FF2B5EF4-FFF2-40B4-BE49-F238E27FC236}">
                <a16:creationId xmlns:a16="http://schemas.microsoft.com/office/drawing/2014/main" id="{36CEA900-AA42-CD98-9918-970A0C77A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164516"/>
            <a:ext cx="1905000" cy="1226949"/>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BC2E7CF5-C453-B6B1-A106-7A6D577BC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82562"/>
            <a:ext cx="3333136" cy="1219200"/>
          </a:xfrm>
          <a:prstGeom prst="rect">
            <a:avLst/>
          </a:prstGeom>
        </p:spPr>
      </p:pic>
    </p:spTree>
    <p:extLst>
      <p:ext uri="{BB962C8B-B14F-4D97-AF65-F5344CB8AC3E}">
        <p14:creationId xmlns:p14="http://schemas.microsoft.com/office/powerpoint/2010/main" val="84309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228600" y="-125627"/>
            <a:ext cx="8305800" cy="944562"/>
          </a:xfrm>
        </p:spPr>
        <p:txBody>
          <a:bodyPr>
            <a:normAutofit/>
          </a:bodyPr>
          <a:lstStyle/>
          <a:p>
            <a:r>
              <a:rPr lang="en-US" i="1"/>
              <a:t>Practice with 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533400" y="762000"/>
            <a:ext cx="6934200" cy="5715000"/>
          </a:xfrm>
        </p:spPr>
        <p:txBody>
          <a:bodyPr>
            <a:normAutofit/>
          </a:bodyPr>
          <a:lstStyle/>
          <a:p>
            <a:pPr marL="0" indent="0">
              <a:buNone/>
            </a:pPr>
            <a:r>
              <a:rPr lang="en-US" sz="2000" dirty="0" err="1">
                <a:solidFill>
                  <a:srgbClr val="0432FF"/>
                </a:solidFill>
              </a:rPr>
              <a:t>mtcars</a:t>
            </a:r>
            <a:r>
              <a:rPr lang="en-US" sz="2000" dirty="0">
                <a:solidFill>
                  <a:srgbClr val="0432FF"/>
                </a:solidFill>
              </a:rPr>
              <a:t>   </a:t>
            </a:r>
            <a:r>
              <a:rPr lang="en-US" sz="2000" dirty="0"/>
              <a:t>#displays data; 11 variables with 32 obs. each</a:t>
            </a:r>
          </a:p>
          <a:p>
            <a:pPr marL="0" indent="0">
              <a:buNone/>
            </a:pPr>
            <a:endParaRPr lang="en-US" sz="2000" i="1" dirty="0"/>
          </a:p>
          <a:p>
            <a:r>
              <a:rPr lang="en-US" sz="2000" i="1" dirty="0"/>
              <a:t>#</a:t>
            </a:r>
            <a:r>
              <a:rPr lang="en-US" sz="2000" i="1" dirty="0" err="1"/>
              <a:t>mtcars</a:t>
            </a:r>
            <a:r>
              <a:rPr lang="en-US" sz="2000" dirty="0"/>
              <a:t> is a dataset built-in to R; no need to import data </a:t>
            </a:r>
          </a:p>
          <a:p>
            <a:r>
              <a:rPr lang="en-US" sz="2000" dirty="0"/>
              <a:t>#First column of </a:t>
            </a:r>
            <a:r>
              <a:rPr lang="en-US" sz="2000" i="1" dirty="0" err="1"/>
              <a:t>mtcars</a:t>
            </a:r>
            <a:r>
              <a:rPr lang="en-US" sz="2000" dirty="0"/>
              <a:t> lists car names, but column is not #indexed (not a recognized part of </a:t>
            </a:r>
            <a:r>
              <a:rPr lang="en-US" sz="2000" dirty="0" err="1"/>
              <a:t>dataframe</a:t>
            </a:r>
            <a:r>
              <a:rPr lang="en-US" sz="2000" dirty="0"/>
              <a:t>)</a:t>
            </a:r>
          </a:p>
          <a:p>
            <a:r>
              <a:rPr lang="en-US" sz="2000" dirty="0"/>
              <a:t>#There is a simple fix using </a:t>
            </a:r>
            <a:r>
              <a:rPr lang="en-US" sz="2000" i="1" dirty="0" err="1"/>
              <a:t>dplyR</a:t>
            </a:r>
            <a:endParaRPr lang="en-US" sz="2000" dirty="0">
              <a:solidFill>
                <a:srgbClr val="0432FF"/>
              </a:solidFill>
            </a:endParaRP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&lt;- </a:t>
            </a:r>
            <a:r>
              <a:rPr lang="en-US" sz="2000" dirty="0" err="1">
                <a:solidFill>
                  <a:srgbClr val="0432FF"/>
                </a:solidFill>
              </a:rPr>
              <a:t>mtcars</a:t>
            </a:r>
            <a:r>
              <a:rPr lang="en-US" sz="2000" dirty="0">
                <a:solidFill>
                  <a:srgbClr val="0432FF"/>
                </a:solidFill>
              </a:rPr>
              <a:t> %&gt;%</a:t>
            </a:r>
          </a:p>
          <a:p>
            <a:pPr marL="0" indent="0">
              <a:buNone/>
            </a:pPr>
            <a:r>
              <a:rPr lang="en-US" sz="2000" dirty="0">
                <a:solidFill>
                  <a:srgbClr val="0432FF"/>
                </a:solidFill>
              </a:rPr>
              <a:t>	</a:t>
            </a:r>
            <a:r>
              <a:rPr lang="en-US" sz="2000" dirty="0" err="1">
                <a:solidFill>
                  <a:srgbClr val="0432FF"/>
                </a:solidFill>
              </a:rPr>
              <a:t>tibble</a:t>
            </a:r>
            <a:r>
              <a:rPr lang="en-US" sz="2000" dirty="0">
                <a:solidFill>
                  <a:srgbClr val="0432FF"/>
                </a:solidFill>
              </a:rPr>
              <a:t>::</a:t>
            </a:r>
            <a:r>
              <a:rPr lang="en-US" sz="2000" dirty="0" err="1">
                <a:solidFill>
                  <a:srgbClr val="0432FF"/>
                </a:solidFill>
              </a:rPr>
              <a:t>rownames_to_column</a:t>
            </a:r>
            <a:r>
              <a:rPr lang="en-US" sz="2000" dirty="0">
                <a:solidFill>
                  <a:srgbClr val="0432FF"/>
                </a:solidFill>
              </a:rPr>
              <a:t>()</a:t>
            </a: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a:t>
            </a:r>
            <a:r>
              <a:rPr lang="en-US" sz="2000" dirty="0"/>
              <a:t>#displays formatted data; 12 variables 32 obs.</a:t>
            </a:r>
          </a:p>
          <a:p>
            <a:pPr marL="0" indent="0">
              <a:buNone/>
            </a:pPr>
            <a:r>
              <a:rPr lang="en-US" sz="2000" dirty="0"/>
              <a:t>#first column labeled </a:t>
            </a:r>
            <a:r>
              <a:rPr lang="en-US" sz="2000" i="1" dirty="0" err="1"/>
              <a:t>rowname</a:t>
            </a:r>
            <a:r>
              <a:rPr lang="en-US" sz="2000" dirty="0"/>
              <a:t>; rows also now indexed with row numbers</a:t>
            </a:r>
          </a:p>
          <a:p>
            <a:pPr marL="0" indent="0">
              <a:buNone/>
            </a:pPr>
            <a:endParaRPr lang="en-US" sz="2000" dirty="0">
              <a:solidFill>
                <a:srgbClr val="0432FF"/>
              </a:solidFill>
            </a:endParaRPr>
          </a:p>
          <a:p>
            <a:pPr marL="0" indent="0">
              <a:buNone/>
            </a:pPr>
            <a:r>
              <a:rPr lang="en-US" sz="2000" dirty="0">
                <a:solidFill>
                  <a:srgbClr val="0432FF"/>
                </a:solidFill>
              </a:rPr>
              <a:t>?</a:t>
            </a:r>
            <a:r>
              <a:rPr lang="en-US" sz="2000" dirty="0" err="1">
                <a:solidFill>
                  <a:srgbClr val="0432FF"/>
                </a:solidFill>
              </a:rPr>
              <a:t>mtcars</a:t>
            </a:r>
            <a:r>
              <a:rPr lang="en-US" sz="2000" dirty="0">
                <a:solidFill>
                  <a:srgbClr val="0432FF"/>
                </a:solidFill>
              </a:rPr>
              <a:t>    </a:t>
            </a:r>
            <a:r>
              <a:rPr lang="en-US" sz="2000" dirty="0"/>
              <a:t>#lets see what those variable names mean</a:t>
            </a:r>
          </a:p>
        </p:txBody>
      </p:sp>
      <p:pic>
        <p:nvPicPr>
          <p:cNvPr id="1026" name="Picture 2">
            <a:extLst>
              <a:ext uri="{FF2B5EF4-FFF2-40B4-BE49-F238E27FC236}">
                <a16:creationId xmlns:a16="http://schemas.microsoft.com/office/drawing/2014/main" id="{5BB3E91C-D26F-26DB-7D13-C7EEF00DB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818935"/>
            <a:ext cx="186887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cLaren 570S Wins 2016 Motor Trend Car of the Year, Mustang GT350R Gets ...">
            <a:extLst>
              <a:ext uri="{FF2B5EF4-FFF2-40B4-BE49-F238E27FC236}">
                <a16:creationId xmlns:a16="http://schemas.microsoft.com/office/drawing/2014/main" id="{F386A795-11C1-2B36-91E7-68B71B334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243" y="5181600"/>
            <a:ext cx="2709334"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415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A68D-666C-BE44-BBC5-DFF2673C36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60F8B8-00DA-6249-8347-688030ACCA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2793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endParaRPr lang="en-US" dirty="0"/>
          </a:p>
          <a:p>
            <a:r>
              <a:rPr lang="en-US" dirty="0"/>
              <a:t>This is the only way to ensure a completely reproducible workflow. You will thank yourself in 10 years; your collaborators will thank you now.</a:t>
            </a:r>
          </a:p>
          <a:p>
            <a:endParaRPr lang="en-US" dirty="0"/>
          </a:p>
          <a:p>
            <a:r>
              <a:rPr lang="en-US" dirty="0"/>
              <a:t>We are learning to use </a:t>
            </a:r>
            <a:r>
              <a:rPr lang="en-US" i="1" dirty="0" err="1"/>
              <a:t>dplyr</a:t>
            </a:r>
            <a:r>
              <a:rPr lang="en-US" dirty="0"/>
              <a:t> and its functions, rather than the classic ways of managing and manipulating data (using </a:t>
            </a:r>
            <a:r>
              <a:rPr lang="en-US" dirty="0" err="1"/>
              <a:t>BaseR</a:t>
            </a:r>
            <a:r>
              <a:rPr lang="en-US" dirty="0"/>
              <a:t>);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95400"/>
            <a:ext cx="8229600" cy="2667000"/>
          </a:xfrm>
        </p:spPr>
        <p:txBody>
          <a:bodyPr>
            <a:normAutofit fontScale="92500" lnSpcReduction="10000"/>
          </a:bodyPr>
          <a:lstStyle/>
          <a:p>
            <a:r>
              <a:rPr lang="en-US" dirty="0"/>
              <a:t>Recall previous examples; the </a:t>
            </a:r>
            <a:r>
              <a:rPr lang="en-US" dirty="0">
                <a:solidFill>
                  <a:srgbClr val="00B050"/>
                </a:solidFill>
              </a:rPr>
              <a:t>compensation data</a:t>
            </a:r>
            <a:r>
              <a:rPr lang="en-US" dirty="0"/>
              <a:t> are about the production of fruit (apples, kg) on rootstocks of different widths (mm; the tops are grafted onto rootstocks). </a:t>
            </a:r>
          </a:p>
          <a:p>
            <a:r>
              <a:rPr lang="en-US" dirty="0"/>
              <a:t>Furthermore, some trees are in parts of the orchard that allow grazing by cattle, and others are in parts free from grazing.</a:t>
            </a:r>
          </a:p>
          <a:p>
            <a:endParaRPr lang="en-US" dirty="0"/>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pic>
        <p:nvPicPr>
          <p:cNvPr id="1026" name="Picture 2" descr="Rootstocks | Fruit Trees Sizes and rootstocks | Apple | Apricot ...">
            <a:extLst>
              <a:ext uri="{FF2B5EF4-FFF2-40B4-BE49-F238E27FC236}">
                <a16:creationId xmlns:a16="http://schemas.microsoft.com/office/drawing/2014/main" id="{2DD5CBFB-4405-EA4C-982D-4DA7476D0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962401"/>
            <a:ext cx="379572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fting Fruit Trees - Z Grafting Citrus">
            <a:extLst>
              <a:ext uri="{FF2B5EF4-FFF2-40B4-BE49-F238E27FC236}">
                <a16:creationId xmlns:a16="http://schemas.microsoft.com/office/drawing/2014/main" id="{DD3D2240-AB07-6E41-BB30-D8C484895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433" y="3886200"/>
            <a:ext cx="2769499" cy="25690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d to Feed Me: WHAT ARE ROOTSTOCKS?">
            <a:extLst>
              <a:ext uri="{FF2B5EF4-FFF2-40B4-BE49-F238E27FC236}">
                <a16:creationId xmlns:a16="http://schemas.microsoft.com/office/drawing/2014/main" id="{C5D49547-1392-6C4B-9787-B5AE92F3B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5240" y="3820857"/>
            <a:ext cx="1976993" cy="256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76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a:bodyPr>
          <a:lstStyle/>
          <a:p>
            <a:pPr marL="0" indent="0">
              <a:buNone/>
            </a:pPr>
            <a:endParaRPr lang="en-US" dirty="0"/>
          </a:p>
          <a:p>
            <a:pPr marL="0" indent="0">
              <a:buNone/>
            </a:pPr>
            <a:r>
              <a:rPr lang="en-US" dirty="0">
                <a:solidFill>
                  <a:srgbClr val="0432FF"/>
                </a:solidFill>
              </a:rPr>
              <a:t>compensation &lt;- </a:t>
            </a:r>
            <a:r>
              <a:rPr lang="en-US" dirty="0" err="1">
                <a:solidFill>
                  <a:srgbClr val="0432FF"/>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0432FF"/>
                </a:solidFill>
              </a:rPr>
              <a:t>glimpse(compensation) </a:t>
            </a:r>
            <a:r>
              <a:rPr lang="en-US" dirty="0"/>
              <a:t># just </a:t>
            </a:r>
            <a:r>
              <a:rPr lang="en-US" dirty="0" err="1"/>
              <a:t>checkin</a:t>
            </a:r>
            <a:r>
              <a:rPr lang="en-US" dirty="0"/>
              <a:t>’</a:t>
            </a:r>
          </a:p>
          <a:p>
            <a:pPr marL="0" indent="0">
              <a:buNone/>
            </a:pPr>
            <a:r>
              <a:rPr lang="en-US" dirty="0"/>
              <a:t># get summary statistics for the compensation variables</a:t>
            </a:r>
          </a:p>
          <a:p>
            <a:pPr marL="0" indent="0">
              <a:buNone/>
            </a:pPr>
            <a:r>
              <a:rPr lang="en-US" dirty="0">
                <a:solidFill>
                  <a:srgbClr val="0432FF"/>
                </a:solidFill>
              </a:rPr>
              <a:t>summary(compensation)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2576532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1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r>
              <a:rPr lang="en-US" sz="2400" dirty="0"/>
              <a:t>These are core functions for core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0432FF"/>
                </a:solidFill>
              </a:rPr>
              <a:t>names(compensation)</a:t>
            </a:r>
          </a:p>
          <a:p>
            <a:r>
              <a:rPr lang="en-US" dirty="0"/>
              <a:t>Select a single column:</a:t>
            </a:r>
          </a:p>
          <a:p>
            <a:pPr marL="0" indent="0">
              <a:buNone/>
            </a:pPr>
            <a:r>
              <a:rPr lang="en-US" dirty="0">
                <a:solidFill>
                  <a:srgbClr val="0432FF"/>
                </a:solidFill>
              </a:rPr>
              <a:t>select(compensation,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0432FF"/>
                </a:solidFill>
              </a:rPr>
              <a:t>select(compensation,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2"/>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0432FF"/>
                </a:solidFill>
              </a:rPr>
              <a:t>slice(compensation, 2) </a:t>
            </a:r>
            <a:r>
              <a:rPr lang="en-US" dirty="0"/>
              <a:t>#returns data from second row</a:t>
            </a:r>
          </a:p>
          <a:p>
            <a:pPr marL="0" indent="0">
              <a:buNone/>
            </a:pPr>
            <a:r>
              <a:rPr lang="en-US" dirty="0">
                <a:solidFill>
                  <a:srgbClr val="0432FF"/>
                </a:solidFill>
              </a:rPr>
              <a:t>slice(compensation, 2:10) </a:t>
            </a:r>
            <a:r>
              <a:rPr lang="en-US" dirty="0"/>
              <a:t>#returns data from rows 2-10</a:t>
            </a:r>
          </a:p>
          <a:p>
            <a:pPr marL="0" indent="0">
              <a:buNone/>
            </a:pPr>
            <a:r>
              <a:rPr lang="en-US" dirty="0">
                <a:solidFill>
                  <a:srgbClr val="0432FF"/>
                </a:solidFill>
              </a:rPr>
              <a:t>slice(compensation,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0432FF"/>
                </a:solidFill>
              </a:rPr>
              <a:t>with(compensation,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0432FF"/>
                </a:solidFill>
              </a:rPr>
              <a:t>filter(compensation,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9629</TotalTime>
  <Words>2206</Words>
  <Application>Microsoft Macintosh PowerPoint</Application>
  <PresentationFormat>On-screen Show (4:3)</PresentationFormat>
  <Paragraphs>295</Paragraphs>
  <Slides>24</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Lecture 3 Data Management, Manipulation, and Exploration with dplyr</vt:lpstr>
      <vt:lpstr>PowerPoint Presentation</vt:lpstr>
      <vt:lpstr>Using dplyr</vt:lpstr>
      <vt:lpstr>Using dplyr</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Calculating Summary Statistics From Grouped Data</vt:lpstr>
      <vt:lpstr>Summary Stats: Method 1: Nested, No Pipe</vt:lpstr>
      <vt:lpstr>Summary Stats: Method 2: Pipe, No Nesting</vt:lpstr>
      <vt:lpstr>Summarizing and Extending Summarization</vt:lpstr>
      <vt:lpstr>Lets Practice. </vt:lpstr>
      <vt:lpstr>Practice with mtcars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Gienger, Christopher M.</cp:lastModifiedBy>
  <cp:revision>379</cp:revision>
  <dcterms:created xsi:type="dcterms:W3CDTF">2013-09-18T21:00:03Z</dcterms:created>
  <dcterms:modified xsi:type="dcterms:W3CDTF">2022-10-21T15:01:05Z</dcterms:modified>
  <cp:category/>
</cp:coreProperties>
</file>